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7559675" cy="10691800"/>
  <p:embeddedFontLst>
    <p:embeddedFont>
      <p:font typeface="Lato"/>
      <p:regular r:id="rId18"/>
      <p:bold r:id="rId19"/>
      <p:italic r:id="rId20"/>
      <p:boldItalic r:id="rId21"/>
    </p:embeddedFon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7.xml"/><Relationship Id="rId22" Type="http://schemas.openxmlformats.org/officeDocument/2006/relationships/font" Target="fonts/Average-regular.fntdata"/><Relationship Id="rId10" Type="http://schemas.openxmlformats.org/officeDocument/2006/relationships/slide" Target="slides/slide6.xml"/><Relationship Id="rId21" Type="http://schemas.openxmlformats.org/officeDocument/2006/relationships/font" Target="fonts/Lato-boldItalic.fntdata"/><Relationship Id="rId13" Type="http://schemas.openxmlformats.org/officeDocument/2006/relationships/slide" Target="slides/slide9.xml"/><Relationship Id="rId24" Type="http://schemas.openxmlformats.org/officeDocument/2006/relationships/font" Target="fonts/Oswald-bold.fntdata"/><Relationship Id="rId12" Type="http://schemas.openxmlformats.org/officeDocument/2006/relationships/slide" Target="slides/slide8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Lato-bold.fntdata"/><Relationship Id="rId6" Type="http://schemas.openxmlformats.org/officeDocument/2006/relationships/slide" Target="slides/slide2.xml"/><Relationship Id="rId18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7beb002ebe_12_5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7beb002ebe_12_5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7beb002ebe_12_24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7beb002ebe_12_24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8d86d7c8f8_0_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8d86d7c8f8_0_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7beb002ebe_0_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7beb002ebe_0_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b8fe47afb_0_8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g27b8fe47afb_0_8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3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5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abe9b2be9_0_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abe9b2be9_0_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7b8fe47afb_0_14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7b8fe47afb_0_14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b1be50f19_0_5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b1be50f19_0_5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b8fe47afb_0_19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7b8fe47afb_0_19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800234" y="3807170"/>
            <a:ext cx="591423" cy="140843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895010" y="1321067"/>
            <a:ext cx="10401900" cy="2306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895000" y="4233168"/>
            <a:ext cx="104019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415600" y="1673700"/>
            <a:ext cx="11360700" cy="2520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415600" y="43045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AND_BODY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l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2pPr>
            <a:lvl3pPr lvl="2" rtl="0" algn="l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3pPr>
            <a:lvl4pPr lvl="3" rtl="0" algn="l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4pPr>
            <a:lvl5pPr lvl="4" rtl="0" algn="l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5pPr>
            <a:lvl6pPr lvl="5" rtl="0" algn="l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6pPr>
            <a:lvl7pPr lvl="6" rtl="0" algn="l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7pPr>
            <a:lvl8pPr lvl="7" rtl="0" algn="l">
              <a:spcBef>
                <a:spcPts val="1600"/>
              </a:spcBef>
              <a:spcAft>
                <a:spcPts val="0"/>
              </a:spcAft>
              <a:buSzPts val="1900"/>
              <a:buNone/>
              <a:defRPr/>
            </a:lvl8pPr>
            <a:lvl9pPr lvl="8" rtl="0" algn="l">
              <a:spcBef>
                <a:spcPts val="1600"/>
              </a:spcBef>
              <a:spcAft>
                <a:spcPts val="1600"/>
              </a:spcAft>
              <a:buSzPts val="19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1" type="ftr"/>
          </p:nvPr>
        </p:nvSpPr>
        <p:spPr>
          <a:xfrm>
            <a:off x="4038480" y="6356520"/>
            <a:ext cx="41145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8610480" y="6356520"/>
            <a:ext cx="27429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buClr>
                <a:srgbClr val="8B8B8B"/>
              </a:buClr>
              <a:buSzPts val="1200"/>
              <a:buFont typeface="Calibri"/>
              <a:buNone/>
              <a:defRPr b="0" sz="1200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buClr>
                <a:srgbClr val="8B8B8B"/>
              </a:buClr>
              <a:buSzPts val="1200"/>
              <a:buFont typeface="Calibri"/>
              <a:buNone/>
              <a:defRPr b="0" sz="1200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buClr>
                <a:srgbClr val="8B8B8B"/>
              </a:buClr>
              <a:buSzPts val="1200"/>
              <a:buFont typeface="Calibri"/>
              <a:buNone/>
              <a:defRPr b="0" sz="1200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buClr>
                <a:srgbClr val="8B8B8B"/>
              </a:buClr>
              <a:buSzPts val="1200"/>
              <a:buFont typeface="Calibri"/>
              <a:buNone/>
              <a:defRPr b="0" sz="1200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buClr>
                <a:srgbClr val="8B8B8B"/>
              </a:buClr>
              <a:buSzPts val="1200"/>
              <a:buFont typeface="Calibri"/>
              <a:buNone/>
              <a:defRPr b="0" sz="1200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buClr>
                <a:srgbClr val="8B8B8B"/>
              </a:buClr>
              <a:buSzPts val="1200"/>
              <a:buFont typeface="Calibri"/>
              <a:buNone/>
              <a:defRPr b="0" sz="1200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buClr>
                <a:srgbClr val="8B8B8B"/>
              </a:buClr>
              <a:buSzPts val="1200"/>
              <a:buFont typeface="Calibri"/>
              <a:buNone/>
              <a:defRPr b="0" sz="1200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buClr>
                <a:srgbClr val="8B8B8B"/>
              </a:buClr>
              <a:buSzPts val="1200"/>
              <a:buFont typeface="Calibri"/>
              <a:buNone/>
              <a:defRPr b="0" sz="1200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buClr>
                <a:srgbClr val="8B8B8B"/>
              </a:buClr>
              <a:buSzPts val="1200"/>
              <a:buFont typeface="Calibri"/>
              <a:buNone/>
              <a:defRPr b="0" sz="1200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0" name="Google Shape;60;p13"/>
          <p:cNvSpPr txBox="1"/>
          <p:nvPr>
            <p:ph idx="10" type="dt"/>
          </p:nvPr>
        </p:nvSpPr>
        <p:spPr>
          <a:xfrm>
            <a:off x="838080" y="6356520"/>
            <a:ext cx="27429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1800"/>
              <a:buChar char="●"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95000" y="2855000"/>
            <a:ext cx="10469700" cy="1148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653667" y="701800"/>
            <a:ext cx="83028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354000" y="1441867"/>
            <a:ext cx="5393700" cy="22803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354000" y="3793601"/>
            <a:ext cx="5393700" cy="179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verage"/>
              <a:buChar char="●"/>
              <a:defRPr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○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■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●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○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■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●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○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■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gif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2575" y="2154775"/>
            <a:ext cx="3495750" cy="46173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type="title"/>
          </p:nvPr>
        </p:nvSpPr>
        <p:spPr>
          <a:xfrm>
            <a:off x="1583800" y="102250"/>
            <a:ext cx="9143700" cy="858000"/>
          </a:xfrm>
          <a:prstGeom prst="rect">
            <a:avLst/>
          </a:prstGeom>
          <a:noFill/>
          <a:ln>
            <a:noFill/>
          </a:ln>
          <a:effectLst>
            <a:outerShdw blurRad="500063" rotWithShape="0" algn="bl" dir="3000000" dist="533400">
              <a:srgbClr val="000000">
                <a:alpha val="49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Calibri"/>
              <a:buNone/>
            </a:pPr>
            <a:r>
              <a:rPr b="1" lang="en-US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Deus Ex</a:t>
            </a:r>
            <a:r>
              <a:rPr b="1" lang="en-US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peris</a:t>
            </a:r>
            <a:r>
              <a:rPr b="1" lang="en-US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b="1" lang="en-US" sz="6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Machina</a:t>
            </a:r>
            <a:endParaRPr b="1" sz="6000" strike="noStrike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1167850" y="1292300"/>
            <a:ext cx="9975600" cy="9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b="1" i="1" lang="en-US" sz="3000">
                <a:solidFill>
                  <a:schemeClr val="dk1"/>
                </a:solidFill>
              </a:rPr>
              <a:t>Our project focuses around AI recognition software used together with robotics</a:t>
            </a:r>
            <a:endParaRPr b="1" i="1" sz="30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1524150" y="2773875"/>
            <a:ext cx="9143700" cy="39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Project is split into three sections:</a:t>
            </a:r>
            <a:endParaRPr b="1" sz="2400" u="sng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marR="0" rtl="0" algn="ctr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❖"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AI Recognition &amp; Image Processing - Python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❖"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AWS Server (Publisher/Subscriber System) - C++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❖"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Embedded Hardware - C++ 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idx="4294967295" type="title"/>
          </p:nvPr>
        </p:nvSpPr>
        <p:spPr>
          <a:xfrm>
            <a:off x="4632450" y="123750"/>
            <a:ext cx="27348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b="1" lang="en-US" sz="4400">
                <a:latin typeface="Average"/>
                <a:ea typeface="Average"/>
                <a:cs typeface="Average"/>
                <a:sym typeface="Average"/>
              </a:rPr>
              <a:t>IoT Client</a:t>
            </a:r>
            <a:endParaRPr b="1" i="0" sz="4400" u="none" cap="none" strike="noStrike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1" name="Google Shape;131;p23"/>
          <p:cNvSpPr txBox="1"/>
          <p:nvPr/>
        </p:nvSpPr>
        <p:spPr>
          <a:xfrm>
            <a:off x="561100" y="1123025"/>
            <a:ext cx="10444800" cy="42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❖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ESP32-S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➢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One core → no threads, no delays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➢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Four timers only (camera, ISR, I2C, brownout, wd, wifi…)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➢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Heat disposal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2" name="Google Shape;132;p23"/>
          <p:cNvSpPr txBox="1"/>
          <p:nvPr/>
        </p:nvSpPr>
        <p:spPr>
          <a:xfrm>
            <a:off x="935225" y="3064075"/>
            <a:ext cx="3697200" cy="336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vector</a:t>
            </a:r>
            <a:r>
              <a:rPr lang="en-US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Functionality</a:t>
            </a:r>
            <a:r>
              <a:rPr lang="en-US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actions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Vehicle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go_forward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car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Vehicle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go_backward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car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Vehicle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turn_left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car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look_right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servo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look_left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servo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look_straight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servo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rai_client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topic_loader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topics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actions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6569300" y="3064075"/>
            <a:ext cx="4699800" cy="336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Functionality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public:</a:t>
            </a:r>
            <a:endParaRPr sz="1050">
              <a:solidFill>
                <a:srgbClr val="569CD6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Functionality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~Functionality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template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typename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typename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... 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Functionality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a_func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...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run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private:</a:t>
            </a:r>
            <a:endParaRPr sz="1050">
              <a:solidFill>
                <a:srgbClr val="569CD6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Task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4D4D4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m_function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template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&lt;</a:t>
            </a: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typename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typename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... 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CDCAA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Functionality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a_func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4EC9B0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-US" sz="1050">
                <a:solidFill>
                  <a:srgbClr val="569CD6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... </a:t>
            </a:r>
            <a:r>
              <a:rPr lang="en-US" sz="1050">
                <a:solidFill>
                  <a:srgbClr val="9CDCFE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-US" sz="1050">
                <a:solidFill>
                  <a:srgbClr val="CCCCCC"/>
                </a:solidFill>
                <a:highlight>
                  <a:srgbClr val="1F1F1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2575" y="228600"/>
            <a:ext cx="9263232" cy="655320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/>
          <p:nvPr>
            <p:ph idx="4294967295" type="title"/>
          </p:nvPr>
        </p:nvSpPr>
        <p:spPr>
          <a:xfrm>
            <a:off x="0" y="0"/>
            <a:ext cx="5364000" cy="105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b="1" lang="en-US" sz="4400" u="sng">
                <a:latin typeface="Average"/>
                <a:ea typeface="Average"/>
                <a:cs typeface="Average"/>
                <a:sym typeface="Average"/>
              </a:rPr>
              <a:t>Robotics</a:t>
            </a:r>
            <a:endParaRPr b="1" i="0" sz="4400" u="sng" cap="none" strike="noStrike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272150" y="953650"/>
            <a:ext cx="5091900" cy="269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50" u="sng">
                <a:solidFill>
                  <a:srgbClr val="F8F8F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Figuring out i2c address:</a:t>
            </a:r>
            <a:endParaRPr sz="1450" u="sng">
              <a:solidFill>
                <a:srgbClr val="F8F8F2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solidFill>
                <a:srgbClr val="F8F8F2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F8F8F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add = 0;</a:t>
            </a:r>
            <a:endParaRPr sz="1350">
              <a:solidFill>
                <a:srgbClr val="F8F8F2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F8F8F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while add &lt; i2c_addresses: </a:t>
            </a:r>
            <a:endParaRPr sz="1350">
              <a:solidFill>
                <a:srgbClr val="F8F8F2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F8F8F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result = </a:t>
            </a:r>
            <a:endParaRPr sz="1350">
              <a:solidFill>
                <a:srgbClr val="F8F8F2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F8F8F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si.i2c_start(add | I2C_WRITE)</a:t>
            </a:r>
            <a:endParaRPr sz="1350">
              <a:solidFill>
                <a:srgbClr val="F8F8F2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F8F8F2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++add</a:t>
            </a:r>
            <a:endParaRPr sz="1350">
              <a:solidFill>
                <a:srgbClr val="F8F8F2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F8F8F2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TwoWire I2C_Motors = TwoWire(bus 1)</a:t>
            </a:r>
            <a:endParaRPr sz="12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TwoWire I2C_Camera = TwoWire(bus 0)</a:t>
            </a:r>
            <a:endParaRPr sz="12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Wire.begin(SDA_2, SCL_2, freq)...</a:t>
            </a:r>
            <a:endParaRPr sz="12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F8F8F2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8297" y="152400"/>
            <a:ext cx="8835399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/>
        </p:nvSpPr>
        <p:spPr>
          <a:xfrm>
            <a:off x="4519350" y="2755500"/>
            <a:ext cx="3153300" cy="13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F8F8F2"/>
                </a:solidFill>
                <a:latin typeface="Average"/>
                <a:ea typeface="Average"/>
                <a:cs typeface="Average"/>
                <a:sym typeface="Average"/>
              </a:rPr>
              <a:t>Questions.</a:t>
            </a:r>
            <a:endParaRPr b="1" sz="4800">
              <a:solidFill>
                <a:srgbClr val="F8F8F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2700" y="4450000"/>
            <a:ext cx="2284249" cy="220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02250"/>
            <a:ext cx="3967725" cy="3818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1502" y="58300"/>
            <a:ext cx="3469398" cy="27526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1524150" y="151999"/>
            <a:ext cx="9143700" cy="917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Calibri"/>
              <a:buNone/>
            </a:pPr>
            <a:r>
              <a:rPr lang="en-US" sz="6000">
                <a:latin typeface="Average"/>
                <a:ea typeface="Average"/>
                <a:cs typeface="Average"/>
                <a:sym typeface="Average"/>
              </a:rPr>
              <a:t>Remote AI</a:t>
            </a:r>
            <a:endParaRPr sz="6000" strike="noStrike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161075" y="1665381"/>
            <a:ext cx="8715900" cy="8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700">
                <a:solidFill>
                  <a:schemeClr val="dk1"/>
                </a:solidFill>
              </a:rPr>
              <a:t>API interface created</a:t>
            </a:r>
            <a:r>
              <a:rPr i="0" lang="en-US" sz="2700" u="none" cap="none" strike="noStrike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by image processing &amp; </a:t>
            </a:r>
            <a:r>
              <a:rPr lang="en-US" sz="2700">
                <a:solidFill>
                  <a:schemeClr val="dk1"/>
                </a:solidFill>
              </a:rPr>
              <a:t>recognition algorithms </a:t>
            </a:r>
            <a:r>
              <a:rPr i="0" lang="en-US" sz="2700" u="none" cap="none" strike="noStrike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using modern AI models.</a:t>
            </a:r>
            <a:endParaRPr i="0" sz="2700" u="none" cap="none" strike="noStrike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161075" y="2708725"/>
            <a:ext cx="9772500" cy="3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❖"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Using a wide variety of AI Detection models to detect, recognize and categorize objects into a dedicated API to be used via external hardware.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Specific features are: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●"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Object detection (people/phones/dogs/cats etc)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●"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Emotion detection (happiness/sadness etc)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●"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Hand gestures (Finger positions/gestures etc)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●"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And more!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	</a:t>
            </a:r>
            <a:endParaRPr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4294967295" type="title"/>
          </p:nvPr>
        </p:nvSpPr>
        <p:spPr>
          <a:xfrm>
            <a:off x="838075" y="142475"/>
            <a:ext cx="10515300" cy="13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b="1" i="0" lang="en-US" sz="5000" u="none" cap="none" strike="noStrike">
                <a:latin typeface="Average"/>
                <a:ea typeface="Average"/>
                <a:cs typeface="Average"/>
                <a:sym typeface="Average"/>
              </a:rPr>
              <a:t>Ron Shani</a:t>
            </a:r>
            <a:br>
              <a:rPr b="1" i="0" lang="en-US" sz="4400" u="none" cap="none" strike="noStrike">
                <a:latin typeface="Average"/>
                <a:ea typeface="Average"/>
                <a:cs typeface="Average"/>
                <a:sym typeface="Average"/>
              </a:rPr>
            </a:br>
            <a:endParaRPr b="1" i="0" sz="4400" u="none" cap="none" strike="noStrike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1941325" y="1215823"/>
            <a:ext cx="8308800" cy="5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-US" sz="1800" u="sng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Education</a:t>
            </a:r>
            <a:r>
              <a:rPr lang="en-US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t/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Lato"/>
              <a:buChar char="●"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B.A</a:t>
            </a:r>
            <a:endParaRPr b="0" i="0" sz="18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Chemistry and Biology - double major, Tel-Aviv University</a:t>
            </a:r>
            <a:endParaRPr b="0" i="0" sz="18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B.Ed.</a:t>
            </a:r>
            <a:endParaRPr b="0" i="0" sz="18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Science Teaching for high-graders, Levinsky College of Education 2020</a:t>
            </a:r>
            <a:endParaRPr b="0" i="0" sz="1800" u="none" cap="none" strike="noStrike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r>
              <a:rPr lang="en-US" sz="2000" u="sng">
                <a:solidFill>
                  <a:srgbClr val="F3F3F3"/>
                </a:solidFill>
              </a:rPr>
              <a:t>Experience</a:t>
            </a:r>
            <a:r>
              <a:rPr lang="en-US" sz="2000">
                <a:solidFill>
                  <a:srgbClr val="F3F3F3"/>
                </a:solidFill>
              </a:rPr>
              <a:t>:</a:t>
            </a:r>
            <a:endParaRPr sz="2000">
              <a:solidFill>
                <a:srgbClr val="F3F3F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F3F3F3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2020 - 2022</a:t>
            </a:r>
            <a:endParaRPr b="0" i="0" sz="18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Head of robotics major and physics teacher</a:t>
            </a:r>
            <a:endParaRPr b="0" i="0" sz="18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Peres High-school, Kiryat-ono</a:t>
            </a:r>
            <a:endParaRPr b="0" i="0" sz="1800" u="none" cap="none" strike="noStrike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t/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Char char="●"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2015 - 2020</a:t>
            </a:r>
            <a:endParaRPr b="0" i="0" sz="18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Product development manager</a:t>
            </a:r>
            <a:endParaRPr b="0" i="0" sz="18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b="0" i="0" lang="en-US" sz="1800" u="none" cap="none" strike="noStrike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Tactics Education</a:t>
            </a:r>
            <a:endParaRPr b="0" i="0" sz="18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br>
              <a:rPr b="0" i="0" lang="en-US" sz="1800" u="none" cap="none" strike="noStrik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idx="4294967295" type="title"/>
          </p:nvPr>
        </p:nvSpPr>
        <p:spPr>
          <a:xfrm>
            <a:off x="3465300" y="214175"/>
            <a:ext cx="52614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latin typeface="Average"/>
                <a:ea typeface="Average"/>
                <a:cs typeface="Average"/>
                <a:sym typeface="Average"/>
              </a:rPr>
              <a:t>Nisan Asraf</a:t>
            </a:r>
            <a:br>
              <a:rPr b="1" i="0" lang="en-US" sz="4400" u="none" cap="none" strike="noStrike">
                <a:latin typeface="Average"/>
                <a:ea typeface="Average"/>
                <a:cs typeface="Average"/>
                <a:sym typeface="Average"/>
              </a:rPr>
            </a:br>
            <a:endParaRPr b="1" i="0" sz="4400" u="none" cap="none" strike="noStrike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8" name="Google Shape;88;p17"/>
          <p:cNvSpPr/>
          <p:nvPr/>
        </p:nvSpPr>
        <p:spPr>
          <a:xfrm>
            <a:off x="1861100" y="1176850"/>
            <a:ext cx="9718200" cy="51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-US" sz="1800" u="sng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Education</a:t>
            </a:r>
            <a:r>
              <a:rPr lang="en-US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t/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i="0" lang="en-US" sz="1800" u="none" cap="none" strike="noStrike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B.A</a:t>
            </a:r>
            <a:endParaRPr b="0" i="0" sz="1800" u="none" cap="none" strike="noStrike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-US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Physics</a:t>
            </a:r>
            <a:r>
              <a:rPr b="0" i="0" lang="en-US" sz="1800" u="none" cap="none" strike="noStrike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-</a:t>
            </a:r>
            <a:r>
              <a:rPr lang="en-US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The Technion</a:t>
            </a:r>
            <a:endParaRPr sz="2000">
              <a:solidFill>
                <a:srgbClr val="EFEFEF"/>
              </a:solidFill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EFEFE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r>
              <a:rPr lang="en-US" sz="2000" u="sng">
                <a:solidFill>
                  <a:srgbClr val="F3F3F3"/>
                </a:solidFill>
              </a:rPr>
              <a:t>Experience</a:t>
            </a:r>
            <a:r>
              <a:rPr lang="en-US" sz="2000">
                <a:solidFill>
                  <a:srgbClr val="F3F3F3"/>
                </a:solidFill>
              </a:rPr>
              <a:t>:</a:t>
            </a:r>
            <a:endParaRPr sz="2000">
              <a:solidFill>
                <a:srgbClr val="F3F3F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r>
              <a:t/>
            </a:r>
            <a:endParaRPr sz="2000">
              <a:solidFill>
                <a:srgbClr val="F3F3F3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i="0" lang="en-US" sz="1800" u="none" cap="none" strike="noStrike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2020 - 2022</a:t>
            </a:r>
            <a:endParaRPr b="0" i="0" sz="1800" u="none" cap="none" strike="noStrike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-US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Assistant researcher - Solid state physics</a:t>
            </a:r>
            <a:endParaRPr b="0" i="0" sz="1800" u="none" cap="none" strike="noStrike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-US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The Technion - ICSI</a:t>
            </a:r>
            <a:endParaRPr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t/>
            </a:r>
            <a:endParaRPr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Lato"/>
              <a:buChar char="●"/>
            </a:pPr>
            <a:r>
              <a:rPr b="0" i="0" lang="en-US" sz="1800" u="none" cap="none" strike="noStrike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201</a:t>
            </a:r>
            <a:r>
              <a:rPr lang="en-US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8</a:t>
            </a:r>
            <a:r>
              <a:rPr b="0" i="0" lang="en-US" sz="1800" u="none" cap="none" strike="noStrike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- 2020</a:t>
            </a:r>
            <a:endParaRPr b="0" i="0" sz="1800" u="none" cap="none" strike="noStrike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-US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Math &amp; Physics High School Teacher for high-graders</a:t>
            </a:r>
            <a:endParaRPr sz="18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-US" sz="18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Kiryat Bialik High School</a:t>
            </a:r>
            <a:endParaRPr b="0" i="0" sz="1800" u="none" cap="none" strike="noStrike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idx="4294967295" type="title"/>
          </p:nvPr>
        </p:nvSpPr>
        <p:spPr>
          <a:xfrm>
            <a:off x="838075" y="365051"/>
            <a:ext cx="10515300" cy="12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latin typeface="Average"/>
                <a:ea typeface="Average"/>
                <a:cs typeface="Average"/>
                <a:sym typeface="Average"/>
              </a:rPr>
              <a:t>Munther Farrah</a:t>
            </a:r>
            <a:br>
              <a:rPr b="1" i="0" lang="en-US" sz="4400" u="none" cap="none" strike="noStrike">
                <a:latin typeface="Average"/>
                <a:ea typeface="Average"/>
                <a:cs typeface="Average"/>
                <a:sym typeface="Average"/>
              </a:rPr>
            </a:br>
            <a:endParaRPr b="1" i="0" sz="4400" u="none" cap="none" strike="noStrike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4" name="Google Shape;94;p18"/>
          <p:cNvSpPr/>
          <p:nvPr/>
        </p:nvSpPr>
        <p:spPr>
          <a:xfrm>
            <a:off x="1941600" y="1605250"/>
            <a:ext cx="9826800" cy="24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Education</a:t>
            </a:r>
            <a:r>
              <a:rPr lang="en-US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t/>
            </a:r>
            <a:endParaRPr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Font typeface="Lato"/>
              <a:buChar char="●"/>
            </a:pPr>
            <a:r>
              <a:rPr b="0" i="0" lang="en-US" sz="2000" u="none" cap="none" strike="noStrike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B.S</a:t>
            </a:r>
            <a:r>
              <a:rPr lang="en-US" sz="2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endParaRPr sz="20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-US" sz="2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Electrical &amp; Electronics Engineering </a:t>
            </a:r>
            <a:r>
              <a:rPr b="0" i="0" lang="en-US" sz="2000" u="none" cap="none" strike="noStrike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-</a:t>
            </a:r>
            <a:r>
              <a:rPr lang="en-US" sz="2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 Azrieli College of Engineering , Jerusalem.</a:t>
            </a:r>
            <a:endParaRPr sz="2000"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Specialization : DSP (Digital Signal Processor), Embedded Systems.</a:t>
            </a:r>
            <a:endParaRPr b="0" i="0" sz="2000" u="none" cap="none" strike="noStrike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/>
        </p:nvSpPr>
        <p:spPr>
          <a:xfrm>
            <a:off x="261150" y="1053600"/>
            <a:ext cx="116697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verage"/>
              <a:buChar char="●"/>
            </a:pPr>
            <a:r>
              <a:rPr lang="en-US" sz="27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Using pretrained DNN models to visually detect objects &amp; construct an API.</a:t>
            </a:r>
            <a:endParaRPr sz="27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Entire process is described as:</a:t>
            </a:r>
            <a:endParaRPr sz="27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0" name="Google Shape;100;p19"/>
          <p:cNvSpPr txBox="1"/>
          <p:nvPr>
            <p:ph idx="4294967295" type="title"/>
          </p:nvPr>
        </p:nvSpPr>
        <p:spPr>
          <a:xfrm>
            <a:off x="4847993" y="58675"/>
            <a:ext cx="24960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b="1" lang="en-US" sz="4400">
                <a:latin typeface="Average"/>
                <a:ea typeface="Average"/>
                <a:cs typeface="Average"/>
                <a:sym typeface="Average"/>
              </a:rPr>
              <a:t>Goals</a:t>
            </a:r>
            <a:endParaRPr b="1" i="0" sz="4400" cap="none" strike="noStrike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338" y="2509350"/>
            <a:ext cx="10601325" cy="33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/>
        </p:nvSpPr>
        <p:spPr>
          <a:xfrm>
            <a:off x="228575" y="937225"/>
            <a:ext cx="6629400" cy="31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Fundamental </a:t>
            </a: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model: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❖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OpenCV - Image analysis &amp; recognition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Advanced models: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❖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MediaPipe (Hand anchors detection)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❖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DeepFace (Emotion detection)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❖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YOLO (Object detection)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7" name="Google Shape;107;p20"/>
          <p:cNvSpPr txBox="1"/>
          <p:nvPr>
            <p:ph idx="4294967295" type="title"/>
          </p:nvPr>
        </p:nvSpPr>
        <p:spPr>
          <a:xfrm>
            <a:off x="2230350" y="75625"/>
            <a:ext cx="77313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b="1" lang="en-US" sz="4400">
                <a:latin typeface="Average"/>
                <a:ea typeface="Average"/>
                <a:cs typeface="Average"/>
                <a:sym typeface="Average"/>
              </a:rPr>
              <a:t>AI Detection &amp; Recognition</a:t>
            </a:r>
            <a:endParaRPr b="1" i="0" sz="4400" u="none" cap="none" strike="noStrike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0350" y="4123062"/>
            <a:ext cx="7731300" cy="2641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61650" y="980825"/>
            <a:ext cx="1925550" cy="2373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100" y="3713450"/>
            <a:ext cx="2524550" cy="296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 rotWithShape="1">
          <a:blip r:embed="rId4">
            <a:alphaModFix/>
          </a:blip>
          <a:srcRect b="19848" l="-730" r="-730" t="-1063"/>
          <a:stretch/>
        </p:blipFill>
        <p:spPr>
          <a:xfrm>
            <a:off x="264100" y="196975"/>
            <a:ext cx="2375425" cy="326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/>
        </p:nvSpPr>
        <p:spPr>
          <a:xfrm>
            <a:off x="3637200" y="1032275"/>
            <a:ext cx="8285700" cy="37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●"/>
            </a:pPr>
            <a:r>
              <a:rPr b="1"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U</a:t>
            </a:r>
            <a:r>
              <a:rPr b="1"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sing MediaPipe and OpenCV, we can anchor key points from the human hand to the image.</a:t>
            </a:r>
            <a:endParaRPr b="1"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●"/>
            </a:pPr>
            <a:r>
              <a:rPr b="1"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these points can then be used to identify coordinates in the frame.</a:t>
            </a:r>
            <a:endParaRPr b="1"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rage"/>
              <a:buChar char="●"/>
            </a:pPr>
            <a:r>
              <a:rPr b="1"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by mapping each hand anchor we can create a versatile array of gesture configurations, </a:t>
            </a:r>
            <a:endParaRPr b="1"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e.g, “thumbs up” can be mapped to anchors #4 &gt; #3.</a:t>
            </a:r>
            <a:endParaRPr b="1" sz="24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7" name="Google Shape;117;p21"/>
          <p:cNvSpPr txBox="1"/>
          <p:nvPr>
            <p:ph idx="4294967295" type="title"/>
          </p:nvPr>
        </p:nvSpPr>
        <p:spPr>
          <a:xfrm>
            <a:off x="3720750" y="119025"/>
            <a:ext cx="4750500" cy="8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Average"/>
                <a:ea typeface="Average"/>
                <a:cs typeface="Average"/>
                <a:sym typeface="Average"/>
              </a:rPr>
              <a:t>Hand Tracking Module</a:t>
            </a:r>
            <a:endParaRPr b="1" sz="44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1375" y="4750275"/>
            <a:ext cx="4564394" cy="192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idx="4294967295" type="title"/>
          </p:nvPr>
        </p:nvSpPr>
        <p:spPr>
          <a:xfrm>
            <a:off x="4753750" y="41625"/>
            <a:ext cx="27348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b="1" lang="en-US" sz="4400">
                <a:latin typeface="Average"/>
                <a:ea typeface="Average"/>
                <a:cs typeface="Average"/>
                <a:sym typeface="Average"/>
              </a:rPr>
              <a:t>Server</a:t>
            </a:r>
            <a:endParaRPr b="1" i="0" sz="4400" u="none" cap="none" strike="noStrike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4" name="Google Shape;124;p22"/>
          <p:cNvSpPr txBox="1"/>
          <p:nvPr/>
        </p:nvSpPr>
        <p:spPr>
          <a:xfrm>
            <a:off x="1596600" y="1026450"/>
            <a:ext cx="89988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❖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AWS: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➢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EC2 instance running TCP Server (plain C/C++)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■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Heavy clients get their own thread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verage"/>
              <a:buChar char="➢"/>
            </a:pPr>
            <a:r>
              <a:rPr lang="en-US" sz="2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Docker container</a:t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6600" y="2886400"/>
            <a:ext cx="8250744" cy="39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